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18" r:id="rId2"/>
    <p:sldId id="292" r:id="rId3"/>
    <p:sldId id="387" r:id="rId4"/>
    <p:sldId id="258" r:id="rId5"/>
    <p:sldId id="369" r:id="rId6"/>
    <p:sldId id="396" r:id="rId7"/>
    <p:sldId id="413" r:id="rId8"/>
    <p:sldId id="414" r:id="rId9"/>
    <p:sldId id="415" r:id="rId10"/>
    <p:sldId id="421" r:id="rId11"/>
    <p:sldId id="422" r:id="rId12"/>
    <p:sldId id="416" r:id="rId13"/>
    <p:sldId id="417" r:id="rId14"/>
    <p:sldId id="419" r:id="rId15"/>
    <p:sldId id="418" r:id="rId16"/>
    <p:sldId id="420" r:id="rId17"/>
    <p:sldId id="3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6" autoAdjust="0"/>
    <p:restoredTop sz="94552" autoAdjust="0"/>
  </p:normalViewPr>
  <p:slideViewPr>
    <p:cSldViewPr snapToGrid="0">
      <p:cViewPr varScale="1">
        <p:scale>
          <a:sx n="117" d="100"/>
          <a:sy n="117" d="100"/>
        </p:scale>
        <p:origin x="4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10/19/2025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11</a:t>
            </a:fld>
            <a:endParaRPr lang="en-US"/>
          </a:p>
        </p:txBody>
      </p:sp>
    </p:spTree>
    <p:extLst>
      <p:ext uri="{BB962C8B-B14F-4D97-AF65-F5344CB8AC3E}">
        <p14:creationId xmlns:p14="http://schemas.microsoft.com/office/powerpoint/2010/main" val="3430798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10/19/2025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10/19/2025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ok cover with text&#10;&#10;AI-generated content may be incorrect.">
            <a:extLst>
              <a:ext uri="{FF2B5EF4-FFF2-40B4-BE49-F238E27FC236}">
                <a16:creationId xmlns:a16="http://schemas.microsoft.com/office/drawing/2014/main" id="{9B42642B-877C-E7C7-3675-E381E528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42145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ountain with trees and blue sky&#10;&#10;AI-generated content may be incorrect.">
            <a:extLst>
              <a:ext uri="{FF2B5EF4-FFF2-40B4-BE49-F238E27FC236}">
                <a16:creationId xmlns:a16="http://schemas.microsoft.com/office/drawing/2014/main" id="{FC68F7B7-1367-4414-DF50-57F95892A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 y="0"/>
            <a:ext cx="12177954" cy="6858000"/>
          </a:xfrm>
          <a:prstGeom prst="rect">
            <a:avLst/>
          </a:prstGeom>
        </p:spPr>
      </p:pic>
    </p:spTree>
    <p:extLst>
      <p:ext uri="{BB962C8B-B14F-4D97-AF65-F5344CB8AC3E}">
        <p14:creationId xmlns:p14="http://schemas.microsoft.com/office/powerpoint/2010/main" val="414374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nowy landscape with a mountain in the background&#10;&#10;AI-generated content may be incorrect.">
            <a:extLst>
              <a:ext uri="{FF2B5EF4-FFF2-40B4-BE49-F238E27FC236}">
                <a16:creationId xmlns:a16="http://schemas.microsoft.com/office/drawing/2014/main" id="{1E03214A-7966-AA47-77D8-C21E149B7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679"/>
            <a:ext cx="12192000" cy="6028641"/>
          </a:xfrm>
          <a:prstGeom prst="rect">
            <a:avLst/>
          </a:prstGeom>
        </p:spPr>
      </p:pic>
    </p:spTree>
    <p:extLst>
      <p:ext uri="{BB962C8B-B14F-4D97-AF65-F5344CB8AC3E}">
        <p14:creationId xmlns:p14="http://schemas.microsoft.com/office/powerpoint/2010/main" val="1856961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18D10-F05A-17A7-BC6D-4E1692067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A322C-7591-7191-A0EE-5FA018F1FDBD}"/>
              </a:ext>
            </a:extLst>
          </p:cNvPr>
          <p:cNvSpPr>
            <a:spLocks noGrp="1"/>
          </p:cNvSpPr>
          <p:nvPr>
            <p:ph type="title"/>
          </p:nvPr>
        </p:nvSpPr>
        <p:spPr/>
        <p:txBody>
          <a:bodyPr/>
          <a:lstStyle/>
          <a:p>
            <a:r>
              <a:rPr lang="en-US" dirty="0"/>
              <a:t>12.4 Iterating through a Stack </a:t>
            </a:r>
          </a:p>
        </p:txBody>
      </p:sp>
      <p:pic>
        <p:nvPicPr>
          <p:cNvPr id="4" name="Picture 3">
            <a:extLst>
              <a:ext uri="{FF2B5EF4-FFF2-40B4-BE49-F238E27FC236}">
                <a16:creationId xmlns:a16="http://schemas.microsoft.com/office/drawing/2014/main" id="{DC02D449-B6B7-A47B-3D7D-78ED83B479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1C2DD467-2FAA-84D6-CB72-6D00EAB9E099}"/>
              </a:ext>
            </a:extLst>
          </p:cNvPr>
          <p:cNvSpPr>
            <a:spLocks noGrp="1"/>
          </p:cNvSpPr>
          <p:nvPr>
            <p:ph idx="1"/>
          </p:nvPr>
        </p:nvSpPr>
        <p:spPr/>
        <p:txBody>
          <a:bodyPr/>
          <a:lstStyle/>
          <a:p>
            <a:r>
              <a:rPr lang="en-US" dirty="0"/>
              <a:t>Implementing </a:t>
            </a:r>
            <a:r>
              <a:rPr lang="en-US" dirty="0" err="1"/>
              <a:t>Iterable</a:t>
            </a:r>
            <a:r>
              <a:rPr lang="en-US" dirty="0"/>
              <a:t> for the stack class</a:t>
            </a:r>
          </a:p>
        </p:txBody>
      </p:sp>
    </p:spTree>
    <p:extLst>
      <p:ext uri="{BB962C8B-B14F-4D97-AF65-F5344CB8AC3E}">
        <p14:creationId xmlns:p14="http://schemas.microsoft.com/office/powerpoint/2010/main" val="2400019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4B1E3-71F5-0679-FA76-151998749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E5885-58F7-5CCF-C5D2-30730F331D3A}"/>
              </a:ext>
            </a:extLst>
          </p:cNvPr>
          <p:cNvSpPr>
            <a:spLocks noGrp="1"/>
          </p:cNvSpPr>
          <p:nvPr>
            <p:ph type="title"/>
          </p:nvPr>
        </p:nvSpPr>
        <p:spPr/>
        <p:txBody>
          <a:bodyPr/>
          <a:lstStyle/>
          <a:p>
            <a:r>
              <a:rPr lang="en-US" dirty="0"/>
              <a:t>12.5 The Stack in Java Collections </a:t>
            </a:r>
          </a:p>
        </p:txBody>
      </p:sp>
      <p:pic>
        <p:nvPicPr>
          <p:cNvPr id="4" name="Picture 3">
            <a:extLst>
              <a:ext uri="{FF2B5EF4-FFF2-40B4-BE49-F238E27FC236}">
                <a16:creationId xmlns:a16="http://schemas.microsoft.com/office/drawing/2014/main" id="{224E2FA2-7874-DE66-83AE-39A3DB01AD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14" name="Content Placeholder 13">
            <a:extLst>
              <a:ext uri="{FF2B5EF4-FFF2-40B4-BE49-F238E27FC236}">
                <a16:creationId xmlns:a16="http://schemas.microsoft.com/office/drawing/2014/main" id="{E79B164E-B43C-6E84-F1E8-215E14EF9D0E}"/>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In addition, the Stack class implements Cloneable and </a:t>
            </a:r>
            <a:r>
              <a:rPr lang="en-US" dirty="0" err="1"/>
              <a:t>Iterable</a:t>
            </a:r>
            <a:r>
              <a:rPr lang="en-US" dirty="0"/>
              <a:t> </a:t>
            </a:r>
          </a:p>
        </p:txBody>
      </p:sp>
      <p:pic>
        <p:nvPicPr>
          <p:cNvPr id="16" name="Picture 15">
            <a:extLst>
              <a:ext uri="{FF2B5EF4-FFF2-40B4-BE49-F238E27FC236}">
                <a16:creationId xmlns:a16="http://schemas.microsoft.com/office/drawing/2014/main" id="{2D0538DF-BD56-B724-626E-8BD6F60D5914}"/>
              </a:ext>
            </a:extLst>
          </p:cNvPr>
          <p:cNvPicPr>
            <a:picLocks noChangeAspect="1"/>
          </p:cNvPicPr>
          <p:nvPr/>
        </p:nvPicPr>
        <p:blipFill>
          <a:blip r:embed="rId3"/>
          <a:stretch>
            <a:fillRect/>
          </a:stretch>
        </p:blipFill>
        <p:spPr>
          <a:xfrm>
            <a:off x="1188745" y="1731509"/>
            <a:ext cx="7430537" cy="2657846"/>
          </a:xfrm>
          <a:prstGeom prst="rect">
            <a:avLst/>
          </a:prstGeom>
        </p:spPr>
      </p:pic>
    </p:spTree>
    <p:extLst>
      <p:ext uri="{BB962C8B-B14F-4D97-AF65-F5344CB8AC3E}">
        <p14:creationId xmlns:p14="http://schemas.microsoft.com/office/powerpoint/2010/main" val="247322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8131F-BB64-D9C3-5117-DE18CADEA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DEC2C-6418-99DD-AD54-F1904EE83E53}"/>
              </a:ext>
            </a:extLst>
          </p:cNvPr>
          <p:cNvSpPr>
            <a:spLocks noGrp="1"/>
          </p:cNvSpPr>
          <p:nvPr>
            <p:ph type="title"/>
          </p:nvPr>
        </p:nvSpPr>
        <p:spPr/>
        <p:txBody>
          <a:bodyPr/>
          <a:lstStyle/>
          <a:p>
            <a:r>
              <a:rPr lang="en-US" dirty="0"/>
              <a:t>12.6 Advanced Stack Applications</a:t>
            </a:r>
          </a:p>
        </p:txBody>
      </p:sp>
      <p:pic>
        <p:nvPicPr>
          <p:cNvPr id="4" name="Picture 3">
            <a:extLst>
              <a:ext uri="{FF2B5EF4-FFF2-40B4-BE49-F238E27FC236}">
                <a16:creationId xmlns:a16="http://schemas.microsoft.com/office/drawing/2014/main" id="{14264CDE-90E3-B7DD-5242-31DC97F2F2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14" name="Content Placeholder 13">
            <a:extLst>
              <a:ext uri="{FF2B5EF4-FFF2-40B4-BE49-F238E27FC236}">
                <a16:creationId xmlns:a16="http://schemas.microsoft.com/office/drawing/2014/main" id="{6625B06A-D7FD-5FA2-112C-35A07FCC817A}"/>
              </a:ext>
            </a:extLst>
          </p:cNvPr>
          <p:cNvSpPr>
            <a:spLocks noGrp="1"/>
          </p:cNvSpPr>
          <p:nvPr>
            <p:ph idx="1"/>
          </p:nvPr>
        </p:nvSpPr>
        <p:spPr/>
        <p:txBody>
          <a:bodyPr/>
          <a:lstStyle/>
          <a:p>
            <a:r>
              <a:rPr lang="en-US" dirty="0"/>
              <a:t>Postfix Evaluation: 3 9 2 – 5 6 * + *</a:t>
            </a:r>
          </a:p>
        </p:txBody>
      </p:sp>
      <p:pic>
        <p:nvPicPr>
          <p:cNvPr id="6" name="Picture 5">
            <a:extLst>
              <a:ext uri="{FF2B5EF4-FFF2-40B4-BE49-F238E27FC236}">
                <a16:creationId xmlns:a16="http://schemas.microsoft.com/office/drawing/2014/main" id="{716BE104-2829-1192-F2E5-79E80A6D9003}"/>
              </a:ext>
            </a:extLst>
          </p:cNvPr>
          <p:cNvPicPr>
            <a:picLocks noChangeAspect="1"/>
          </p:cNvPicPr>
          <p:nvPr/>
        </p:nvPicPr>
        <p:blipFill>
          <a:blip r:embed="rId3"/>
          <a:stretch>
            <a:fillRect/>
          </a:stretch>
        </p:blipFill>
        <p:spPr>
          <a:xfrm>
            <a:off x="1985492" y="2362765"/>
            <a:ext cx="6735115" cy="3277057"/>
          </a:xfrm>
          <a:prstGeom prst="rect">
            <a:avLst/>
          </a:prstGeom>
        </p:spPr>
      </p:pic>
    </p:spTree>
    <p:extLst>
      <p:ext uri="{BB962C8B-B14F-4D97-AF65-F5344CB8AC3E}">
        <p14:creationId xmlns:p14="http://schemas.microsoft.com/office/powerpoint/2010/main" val="3484800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0C4B7-ABBD-44B7-5302-CC6E646E80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6897C-5F8E-B964-7265-9C15709DE24B}"/>
              </a:ext>
            </a:extLst>
          </p:cNvPr>
          <p:cNvSpPr>
            <a:spLocks noGrp="1"/>
          </p:cNvSpPr>
          <p:nvPr>
            <p:ph type="title"/>
          </p:nvPr>
        </p:nvSpPr>
        <p:spPr/>
        <p:txBody>
          <a:bodyPr/>
          <a:lstStyle/>
          <a:p>
            <a:r>
              <a:rPr lang="en-US" dirty="0"/>
              <a:t>12.6 Advanced Stack Applications</a:t>
            </a:r>
          </a:p>
        </p:txBody>
      </p:sp>
      <p:pic>
        <p:nvPicPr>
          <p:cNvPr id="4" name="Picture 3">
            <a:extLst>
              <a:ext uri="{FF2B5EF4-FFF2-40B4-BE49-F238E27FC236}">
                <a16:creationId xmlns:a16="http://schemas.microsoft.com/office/drawing/2014/main" id="{474989E9-3FAD-D2F4-01CE-954970E08C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14" name="Content Placeholder 13">
            <a:extLst>
              <a:ext uri="{FF2B5EF4-FFF2-40B4-BE49-F238E27FC236}">
                <a16:creationId xmlns:a16="http://schemas.microsoft.com/office/drawing/2014/main" id="{3F82751D-D97C-7700-AFA4-F5D28A570D7E}"/>
              </a:ext>
            </a:extLst>
          </p:cNvPr>
          <p:cNvSpPr>
            <a:spLocks noGrp="1"/>
          </p:cNvSpPr>
          <p:nvPr>
            <p:ph idx="1"/>
          </p:nvPr>
        </p:nvSpPr>
        <p:spPr/>
        <p:txBody>
          <a:bodyPr/>
          <a:lstStyle/>
          <a:p>
            <a:r>
              <a:rPr lang="en-US" dirty="0"/>
              <a:t>Infix to Postfix Expression Conversion: (3 + 5) * 9 – 2 + 6</a:t>
            </a:r>
          </a:p>
        </p:txBody>
      </p:sp>
      <p:pic>
        <p:nvPicPr>
          <p:cNvPr id="5" name="Picture 4">
            <a:extLst>
              <a:ext uri="{FF2B5EF4-FFF2-40B4-BE49-F238E27FC236}">
                <a16:creationId xmlns:a16="http://schemas.microsoft.com/office/drawing/2014/main" id="{B6D4946E-9D79-B3E2-BBA7-BA0C768BDB9A}"/>
              </a:ext>
            </a:extLst>
          </p:cNvPr>
          <p:cNvPicPr>
            <a:picLocks noChangeAspect="1"/>
          </p:cNvPicPr>
          <p:nvPr/>
        </p:nvPicPr>
        <p:blipFill>
          <a:blip r:embed="rId3"/>
          <a:stretch>
            <a:fillRect/>
          </a:stretch>
        </p:blipFill>
        <p:spPr>
          <a:xfrm>
            <a:off x="1568437" y="2521928"/>
            <a:ext cx="7123981" cy="2384808"/>
          </a:xfrm>
          <a:prstGeom prst="rect">
            <a:avLst/>
          </a:prstGeom>
        </p:spPr>
      </p:pic>
    </p:spTree>
    <p:extLst>
      <p:ext uri="{BB962C8B-B14F-4D97-AF65-F5344CB8AC3E}">
        <p14:creationId xmlns:p14="http://schemas.microsoft.com/office/powerpoint/2010/main" val="2660835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2CFA-91AB-BBE5-3A4D-5B8504335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4385B-C9D8-45B8-4EC2-A9ACABD56CBE}"/>
              </a:ext>
            </a:extLst>
          </p:cNvPr>
          <p:cNvSpPr>
            <a:spLocks noGrp="1"/>
          </p:cNvSpPr>
          <p:nvPr>
            <p:ph type="title"/>
          </p:nvPr>
        </p:nvSpPr>
        <p:spPr/>
        <p:txBody>
          <a:bodyPr/>
          <a:lstStyle/>
          <a:p>
            <a:r>
              <a:rPr lang="en-US" dirty="0"/>
              <a:t>12.6 Advanced Stack Applications</a:t>
            </a:r>
          </a:p>
        </p:txBody>
      </p:sp>
      <p:pic>
        <p:nvPicPr>
          <p:cNvPr id="4" name="Picture 3">
            <a:extLst>
              <a:ext uri="{FF2B5EF4-FFF2-40B4-BE49-F238E27FC236}">
                <a16:creationId xmlns:a16="http://schemas.microsoft.com/office/drawing/2014/main" id="{20790E9D-4D70-63AA-EB57-46217EE7E8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14" name="Content Placeholder 13">
            <a:extLst>
              <a:ext uri="{FF2B5EF4-FFF2-40B4-BE49-F238E27FC236}">
                <a16:creationId xmlns:a16="http://schemas.microsoft.com/office/drawing/2014/main" id="{51C98E86-2A95-ED04-2F47-44542FACC082}"/>
              </a:ext>
            </a:extLst>
          </p:cNvPr>
          <p:cNvSpPr>
            <a:spLocks noGrp="1"/>
          </p:cNvSpPr>
          <p:nvPr>
            <p:ph idx="1"/>
          </p:nvPr>
        </p:nvSpPr>
        <p:spPr/>
        <p:txBody>
          <a:bodyPr/>
          <a:lstStyle/>
          <a:p>
            <a:r>
              <a:rPr lang="en-US" dirty="0"/>
              <a:t>The Eight-Queen Puzzle: backtracking</a:t>
            </a:r>
          </a:p>
        </p:txBody>
      </p:sp>
      <p:pic>
        <p:nvPicPr>
          <p:cNvPr id="6" name="Picture 5">
            <a:extLst>
              <a:ext uri="{FF2B5EF4-FFF2-40B4-BE49-F238E27FC236}">
                <a16:creationId xmlns:a16="http://schemas.microsoft.com/office/drawing/2014/main" id="{972AFF0D-DE7C-0C50-9531-67F7CE6A9201}"/>
              </a:ext>
            </a:extLst>
          </p:cNvPr>
          <p:cNvPicPr>
            <a:picLocks noChangeAspect="1"/>
          </p:cNvPicPr>
          <p:nvPr/>
        </p:nvPicPr>
        <p:blipFill>
          <a:blip r:embed="rId3"/>
          <a:stretch>
            <a:fillRect/>
          </a:stretch>
        </p:blipFill>
        <p:spPr>
          <a:xfrm>
            <a:off x="1346720" y="2466722"/>
            <a:ext cx="5127559" cy="3143264"/>
          </a:xfrm>
          <a:prstGeom prst="rect">
            <a:avLst/>
          </a:prstGeom>
        </p:spPr>
      </p:pic>
    </p:spTree>
    <p:extLst>
      <p:ext uri="{BB962C8B-B14F-4D97-AF65-F5344CB8AC3E}">
        <p14:creationId xmlns:p14="http://schemas.microsoft.com/office/powerpoint/2010/main" val="3728464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2B14-7FBD-72EA-E245-B5B839001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CE0D3-8972-8285-245F-AB5E9CE42298}"/>
              </a:ext>
            </a:extLst>
          </p:cNvPr>
          <p:cNvSpPr>
            <a:spLocks noGrp="1"/>
          </p:cNvSpPr>
          <p:nvPr>
            <p:ph type="title"/>
          </p:nvPr>
        </p:nvSpPr>
        <p:spPr/>
        <p:txBody>
          <a:bodyPr/>
          <a:lstStyle/>
          <a:p>
            <a:r>
              <a:rPr lang="en-US" dirty="0"/>
              <a:t>Which National Park is it?</a:t>
            </a:r>
          </a:p>
        </p:txBody>
      </p:sp>
      <p:pic>
        <p:nvPicPr>
          <p:cNvPr id="4" name="Picture 3">
            <a:extLst>
              <a:ext uri="{FF2B5EF4-FFF2-40B4-BE49-F238E27FC236}">
                <a16:creationId xmlns:a16="http://schemas.microsoft.com/office/drawing/2014/main" id="{00921490-DC67-4239-C0A3-CA69DF741A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05E7F74E-D8B9-181F-53C1-C7A491D7817D}"/>
              </a:ext>
            </a:extLst>
          </p:cNvPr>
          <p:cNvSpPr>
            <a:spLocks noGrp="1"/>
          </p:cNvSpPr>
          <p:nvPr>
            <p:ph idx="1"/>
          </p:nvPr>
        </p:nvSpPr>
        <p:spPr>
          <a:xfrm>
            <a:off x="871927" y="1599565"/>
            <a:ext cx="10515600" cy="4351338"/>
          </a:xfrm>
        </p:spPr>
        <p:txBody>
          <a:bodyPr/>
          <a:lstStyle/>
          <a:p>
            <a:r>
              <a:rPr lang="en-US" dirty="0"/>
              <a:t>Answer</a:t>
            </a:r>
            <a:r>
              <a:rPr lang="en-US"/>
              <a:t>: Lassen Volcanic National Park</a:t>
            </a:r>
            <a:endParaRPr lang="en-US" dirty="0"/>
          </a:p>
        </p:txBody>
      </p:sp>
    </p:spTree>
    <p:extLst>
      <p:ext uri="{BB962C8B-B14F-4D97-AF65-F5344CB8AC3E}">
        <p14:creationId xmlns:p14="http://schemas.microsoft.com/office/powerpoint/2010/main" val="245952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9954" b="9954"/>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12 Stack </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C191F-D105-8A4A-578D-5B3F197F35A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A6B14A-92E1-15D5-0859-4CF0D14C7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C526B-38F2-0A10-9DE0-F5C4856C400F}"/>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CE13444-0372-8378-2CD4-5DA819DC30D2}"/>
              </a:ext>
            </a:extLst>
          </p:cNvPr>
          <p:cNvPicPr>
            <a:picLocks noChangeAspect="1"/>
          </p:cNvPicPr>
          <p:nvPr/>
        </p:nvPicPr>
        <p:blipFill>
          <a:blip r:embed="rId2">
            <a:extLst>
              <a:ext uri="{28A0092B-C50C-407E-A947-70E740481C1C}">
                <a14:useLocalDpi xmlns:a14="http://schemas.microsoft.com/office/drawing/2010/main" val="0"/>
              </a:ext>
            </a:extLst>
          </a:blip>
          <a:srcRect t="9954" b="9954"/>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5715C489-B5E2-5428-43B1-349FE95747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97059834-0800-EFC9-8D5D-F7CA9BF31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AB83BF-2BE4-4621-3FBA-37CD860D2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A2168C-5D43-2BCD-63EF-A324DC2C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4B878EF-70FC-3351-24CA-EAB8E5C82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13052117-AA4F-821C-428C-6BA9B0EB9AA1}"/>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12 Stack </a:t>
            </a:r>
          </a:p>
        </p:txBody>
      </p:sp>
    </p:spTree>
    <p:extLst>
      <p:ext uri="{BB962C8B-B14F-4D97-AF65-F5344CB8AC3E}">
        <p14:creationId xmlns:p14="http://schemas.microsoft.com/office/powerpoint/2010/main" val="15895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200" y="1622855"/>
            <a:ext cx="10426908" cy="4154984"/>
          </a:xfrm>
          <a:prstGeom prst="rect">
            <a:avLst/>
          </a:prstGeom>
          <a:noFill/>
        </p:spPr>
        <p:txBody>
          <a:bodyPr wrap="square" rtlCol="0">
            <a:spAutoFit/>
          </a:bodyPr>
          <a:lstStyle/>
          <a:p>
            <a:pPr marL="285750" lvl="0" indent="-285750">
              <a:buFont typeface="Aptos" panose="020B0004020202020204" pitchFamily="34" charset="0"/>
              <a:buChar char="–"/>
            </a:pPr>
            <a:r>
              <a:rPr lang="en-US" sz="2400" dirty="0"/>
              <a:t>What is a stack? </a:t>
            </a:r>
          </a:p>
          <a:p>
            <a:pPr marL="285750" lvl="0" indent="-285750">
              <a:buFont typeface="Aptos" panose="020B0004020202020204" pitchFamily="34" charset="0"/>
              <a:buChar char="–"/>
            </a:pPr>
            <a:r>
              <a:rPr lang="en-US" sz="2400" dirty="0"/>
              <a:t>Implementing a capacity-bounded stack using an array</a:t>
            </a:r>
          </a:p>
          <a:p>
            <a:pPr marL="285750" lvl="0" indent="-285750">
              <a:buFont typeface="Aptos" panose="020B0004020202020204" pitchFamily="34" charset="0"/>
              <a:buChar char="–"/>
            </a:pPr>
            <a:r>
              <a:rPr lang="en-US" sz="2400" dirty="0"/>
              <a:t>Implementing a capacity-unbounded stack using an array</a:t>
            </a:r>
          </a:p>
          <a:p>
            <a:pPr marL="800100" lvl="1" indent="-342900">
              <a:buFont typeface="Courier New" panose="02070309020205020404" pitchFamily="49" charset="0"/>
              <a:buChar char="o"/>
            </a:pPr>
            <a:r>
              <a:rPr lang="en-US" sz="2400" dirty="0"/>
              <a:t>Resizing an array to mimic unbounded capacity</a:t>
            </a:r>
          </a:p>
          <a:p>
            <a:pPr marL="800100" lvl="1" indent="-342900">
              <a:buFont typeface="Courier New" panose="02070309020205020404" pitchFamily="49" charset="0"/>
              <a:buChar char="o"/>
            </a:pPr>
            <a:r>
              <a:rPr lang="en-US" sz="2400" dirty="0"/>
              <a:t>Using stacks to calculate the base-n representation of an integer</a:t>
            </a:r>
          </a:p>
          <a:p>
            <a:pPr marL="285750" lvl="0" indent="-285750">
              <a:buFont typeface="Aptos" panose="020B0004020202020204" pitchFamily="34" charset="0"/>
              <a:buChar char="–"/>
            </a:pPr>
            <a:r>
              <a:rPr lang="en-US" sz="2400" dirty="0"/>
              <a:t>Implementing the </a:t>
            </a:r>
            <a:r>
              <a:rPr lang="en-US" sz="2400" dirty="0" err="1"/>
              <a:t>Iterable</a:t>
            </a:r>
            <a:r>
              <a:rPr lang="en-US" sz="2400" dirty="0"/>
              <a:t> and Iterator interfaces for a stack</a:t>
            </a:r>
          </a:p>
          <a:p>
            <a:pPr marL="285750" lvl="0" indent="-285750">
              <a:buFont typeface="Aptos" panose="020B0004020202020204" pitchFamily="34" charset="0"/>
              <a:buChar char="–"/>
            </a:pPr>
            <a:r>
              <a:rPr lang="en-US" sz="2400" dirty="0"/>
              <a:t>Using Stack&lt;E&gt; from the Java Collections </a:t>
            </a:r>
          </a:p>
          <a:p>
            <a:pPr marL="285750" lvl="0" indent="-285750">
              <a:buFont typeface="Aptos" panose="020B0004020202020204" pitchFamily="34" charset="0"/>
              <a:buChar char="–"/>
            </a:pPr>
            <a:r>
              <a:rPr lang="en-US" sz="2400" dirty="0"/>
              <a:t>Advanced stack applications </a:t>
            </a:r>
          </a:p>
          <a:p>
            <a:pPr marL="800100" lvl="1" indent="-342900">
              <a:buFont typeface="Courier New" panose="02070309020205020404" pitchFamily="49" charset="0"/>
              <a:buChar char="o"/>
            </a:pPr>
            <a:r>
              <a:rPr lang="en-US" sz="2400" dirty="0"/>
              <a:t>Translating infix to postfix mathematical expressions</a:t>
            </a:r>
          </a:p>
          <a:p>
            <a:pPr marL="800100" lvl="1" indent="-342900">
              <a:buFont typeface="Courier New" panose="02070309020205020404" pitchFamily="49" charset="0"/>
              <a:buChar char="o"/>
            </a:pPr>
            <a:r>
              <a:rPr lang="en-US" sz="2400" dirty="0"/>
              <a:t>Solving the 8-Queen puzzle</a:t>
            </a:r>
          </a:p>
          <a:p>
            <a:pPr marL="800100" lvl="1" indent="-342900">
              <a:buFont typeface="Courier New" panose="02070309020205020404" pitchFamily="49" charset="0"/>
              <a:buChar char="o"/>
            </a:pPr>
            <a:endParaRPr lang="en-US" sz="2400" dirty="0"/>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F1F3-FBC1-EA99-D072-BAE6AC086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E67AC-E16E-B398-6F3D-E57A5E1790E2}"/>
              </a:ext>
            </a:extLst>
          </p:cNvPr>
          <p:cNvSpPr>
            <a:spLocks noGrp="1"/>
          </p:cNvSpPr>
          <p:nvPr>
            <p:ph type="title"/>
          </p:nvPr>
        </p:nvSpPr>
        <p:spPr/>
        <p:txBody>
          <a:bodyPr/>
          <a:lstStyle/>
          <a:p>
            <a:r>
              <a:rPr lang="en-US" dirty="0"/>
              <a:t>12.1 What is a Stack?</a:t>
            </a:r>
          </a:p>
        </p:txBody>
      </p:sp>
      <p:sp>
        <p:nvSpPr>
          <p:cNvPr id="3" name="Content Placeholder 2">
            <a:extLst>
              <a:ext uri="{FF2B5EF4-FFF2-40B4-BE49-F238E27FC236}">
                <a16:creationId xmlns:a16="http://schemas.microsoft.com/office/drawing/2014/main" id="{6A4503D6-0F71-131F-8148-FFF9AC7A070D}"/>
              </a:ext>
            </a:extLst>
          </p:cNvPr>
          <p:cNvSpPr>
            <a:spLocks noGrp="1"/>
          </p:cNvSpPr>
          <p:nvPr>
            <p:ph idx="1"/>
          </p:nvPr>
        </p:nvSpPr>
        <p:spPr>
          <a:xfrm>
            <a:off x="838199" y="1825626"/>
            <a:ext cx="5619751" cy="3995510"/>
          </a:xfrm>
          <a:ln>
            <a:solidFill>
              <a:schemeClr val="accent1"/>
            </a:solidFill>
          </a:ln>
        </p:spPr>
        <p:txBody>
          <a:bodyPr>
            <a:normAutofit lnSpcReduction="10000"/>
          </a:bodyPr>
          <a:lstStyle/>
          <a:p>
            <a:r>
              <a:rPr lang="en-US" dirty="0"/>
              <a:t>an ADT for an ordered collection of items that can only be accessed at one end—at the “top” of the stack</a:t>
            </a:r>
          </a:p>
          <a:p>
            <a:r>
              <a:rPr lang="en-US" dirty="0"/>
              <a:t>Users can interact with stacks through two operations:</a:t>
            </a:r>
          </a:p>
          <a:p>
            <a:pPr lvl="1">
              <a:buFont typeface="Courier New" panose="02070309020205020404" pitchFamily="49" charset="0"/>
              <a:buChar char="o"/>
            </a:pPr>
            <a:r>
              <a:rPr lang="en-US" dirty="0"/>
              <a:t>push(item): add an item to the top of the stack; </a:t>
            </a:r>
          </a:p>
          <a:p>
            <a:pPr lvl="1">
              <a:buFont typeface="Courier New" panose="02070309020205020404" pitchFamily="49" charset="0"/>
              <a:buChar char="o"/>
            </a:pPr>
            <a:r>
              <a:rPr lang="en-US" dirty="0"/>
              <a:t>pop(item): remove the item at the top of the stack if the stack has at least one element remaining</a:t>
            </a:r>
          </a:p>
        </p:txBody>
      </p:sp>
      <p:pic>
        <p:nvPicPr>
          <p:cNvPr id="4" name="Picture 3">
            <a:extLst>
              <a:ext uri="{FF2B5EF4-FFF2-40B4-BE49-F238E27FC236}">
                <a16:creationId xmlns:a16="http://schemas.microsoft.com/office/drawing/2014/main" id="{895C033C-58CF-4D11-E9CE-11BA26E73A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BDC4F7B5-E6DF-190C-76C0-CDCA7DE1DEC7}"/>
              </a:ext>
            </a:extLst>
          </p:cNvPr>
          <p:cNvPicPr>
            <a:picLocks noChangeAspect="1"/>
          </p:cNvPicPr>
          <p:nvPr/>
        </p:nvPicPr>
        <p:blipFill>
          <a:blip r:embed="rId3"/>
          <a:stretch>
            <a:fillRect/>
          </a:stretch>
        </p:blipFill>
        <p:spPr>
          <a:xfrm>
            <a:off x="6621452" y="2241498"/>
            <a:ext cx="4610136" cy="2771373"/>
          </a:xfrm>
          <a:prstGeom prst="rect">
            <a:avLst/>
          </a:prstGeom>
        </p:spPr>
      </p:pic>
    </p:spTree>
    <p:extLst>
      <p:ext uri="{BB962C8B-B14F-4D97-AF65-F5344CB8AC3E}">
        <p14:creationId xmlns:p14="http://schemas.microsoft.com/office/powerpoint/2010/main" val="10129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2F2C2-B325-3276-526E-E9278F468B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E0E60-6180-7A22-58BF-B5F9E8112F47}"/>
              </a:ext>
            </a:extLst>
          </p:cNvPr>
          <p:cNvSpPr>
            <a:spLocks noGrp="1"/>
          </p:cNvSpPr>
          <p:nvPr>
            <p:ph type="title"/>
          </p:nvPr>
        </p:nvSpPr>
        <p:spPr/>
        <p:txBody>
          <a:bodyPr/>
          <a:lstStyle/>
          <a:p>
            <a:r>
              <a:rPr lang="en-US" dirty="0"/>
              <a:t>12.1 What is a Stack?</a:t>
            </a:r>
          </a:p>
        </p:txBody>
      </p:sp>
      <p:sp>
        <p:nvSpPr>
          <p:cNvPr id="3" name="Content Placeholder 2">
            <a:extLst>
              <a:ext uri="{FF2B5EF4-FFF2-40B4-BE49-F238E27FC236}">
                <a16:creationId xmlns:a16="http://schemas.microsoft.com/office/drawing/2014/main" id="{9435B0C7-F0AE-E769-C285-A4642BDA77AF}"/>
              </a:ext>
            </a:extLst>
          </p:cNvPr>
          <p:cNvSpPr>
            <a:spLocks noGrp="1"/>
          </p:cNvSpPr>
          <p:nvPr>
            <p:ph idx="1"/>
          </p:nvPr>
        </p:nvSpPr>
        <p:spPr>
          <a:xfrm>
            <a:off x="838199" y="1825626"/>
            <a:ext cx="10461171" cy="4026534"/>
          </a:xfrm>
        </p:spPr>
        <p:txBody>
          <a:bodyPr>
            <a:normAutofit lnSpcReduction="10000"/>
          </a:bodyPr>
          <a:lstStyle/>
          <a:p>
            <a:r>
              <a:rPr lang="en-US" dirty="0"/>
              <a:t>Stack memory - Java Virtual Machine Stack - runtime stack</a:t>
            </a:r>
          </a:p>
          <a:p>
            <a:pPr lvl="1">
              <a:buFont typeface="Courier New" panose="02070309020205020404" pitchFamily="49" charset="0"/>
              <a:buChar char="o"/>
            </a:pPr>
            <a:r>
              <a:rPr lang="en-US" dirty="0"/>
              <a:t>a special reserved memory location</a:t>
            </a:r>
          </a:p>
          <a:p>
            <a:pPr lvl="1">
              <a:buFont typeface="Courier New" panose="02070309020205020404" pitchFamily="49" charset="0"/>
              <a:buChar char="o"/>
            </a:pPr>
            <a:r>
              <a:rPr lang="en-US" dirty="0"/>
              <a:t>Whenever a method is invoked, including main(), Java creates a stack frame to store method-related information (e.g. method parameters and local variables, the method’s return address, and other temporary storage needs)</a:t>
            </a:r>
          </a:p>
          <a:p>
            <a:pPr lvl="1">
              <a:buFont typeface="Courier New" panose="02070309020205020404" pitchFamily="49" charset="0"/>
              <a:buChar char="o"/>
            </a:pPr>
            <a:r>
              <a:rPr lang="en-US" dirty="0"/>
              <a:t>Java adds (“pushes”) the stack frame to the “top” of stack memory </a:t>
            </a:r>
          </a:p>
          <a:p>
            <a:pPr lvl="1">
              <a:buFont typeface="Courier New" panose="02070309020205020404" pitchFamily="49" charset="0"/>
              <a:buChar char="o"/>
            </a:pPr>
            <a:r>
              <a:rPr lang="en-US" dirty="0"/>
              <a:t>when the method finishes executing, Java removes (“pops”) that method’s frame from the top of stack memory and destroys the frame </a:t>
            </a:r>
          </a:p>
          <a:p>
            <a:pPr lvl="1">
              <a:buFont typeface="Courier New" panose="02070309020205020404" pitchFamily="49" charset="0"/>
              <a:buChar char="o"/>
            </a:pPr>
            <a:r>
              <a:rPr lang="en-US" dirty="0"/>
              <a:t>the frame at the top of the runtime stack is always the frame for the method—say, method1()—currently under execution</a:t>
            </a:r>
          </a:p>
        </p:txBody>
      </p:sp>
      <p:pic>
        <p:nvPicPr>
          <p:cNvPr id="4" name="Picture 3">
            <a:extLst>
              <a:ext uri="{FF2B5EF4-FFF2-40B4-BE49-F238E27FC236}">
                <a16:creationId xmlns:a16="http://schemas.microsoft.com/office/drawing/2014/main" id="{931D7AF1-3777-05AE-C31A-A151F010A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61589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B83DC-B80F-962B-82A8-CEA122942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DDD62D-AF6B-CC5C-118A-6C8F349046F3}"/>
              </a:ext>
            </a:extLst>
          </p:cNvPr>
          <p:cNvSpPr>
            <a:spLocks noGrp="1"/>
          </p:cNvSpPr>
          <p:nvPr>
            <p:ph type="title"/>
          </p:nvPr>
        </p:nvSpPr>
        <p:spPr/>
        <p:txBody>
          <a:bodyPr/>
          <a:lstStyle/>
          <a:p>
            <a:r>
              <a:rPr lang="en-US" dirty="0"/>
              <a:t>12.1 What is a Stack?</a:t>
            </a:r>
          </a:p>
        </p:txBody>
      </p:sp>
      <p:sp>
        <p:nvSpPr>
          <p:cNvPr id="3" name="Content Placeholder 2">
            <a:extLst>
              <a:ext uri="{FF2B5EF4-FFF2-40B4-BE49-F238E27FC236}">
                <a16:creationId xmlns:a16="http://schemas.microsoft.com/office/drawing/2014/main" id="{4010D8FA-91BB-82F5-DA42-CA6C8DD3EA5C}"/>
              </a:ext>
            </a:extLst>
          </p:cNvPr>
          <p:cNvSpPr>
            <a:spLocks noGrp="1"/>
          </p:cNvSpPr>
          <p:nvPr>
            <p:ph idx="1"/>
          </p:nvPr>
        </p:nvSpPr>
        <p:spPr>
          <a:xfrm>
            <a:off x="838199" y="1825626"/>
            <a:ext cx="10461171" cy="4026534"/>
          </a:xfrm>
        </p:spPr>
        <p:txBody>
          <a:bodyPr>
            <a:normAutofit/>
          </a:bodyPr>
          <a:lstStyle/>
          <a:p>
            <a:r>
              <a:rPr lang="en-US" dirty="0"/>
              <a:t>Stack memory - Java Virtual Machine Stack - runtime stack</a:t>
            </a:r>
          </a:p>
        </p:txBody>
      </p:sp>
      <p:pic>
        <p:nvPicPr>
          <p:cNvPr id="4" name="Picture 3">
            <a:extLst>
              <a:ext uri="{FF2B5EF4-FFF2-40B4-BE49-F238E27FC236}">
                <a16:creationId xmlns:a16="http://schemas.microsoft.com/office/drawing/2014/main" id="{D0599301-4D1A-BD05-2938-CAA209BA88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0D394629-94D0-2B14-DDB6-A83652314571}"/>
              </a:ext>
            </a:extLst>
          </p:cNvPr>
          <p:cNvPicPr>
            <a:picLocks noChangeAspect="1"/>
          </p:cNvPicPr>
          <p:nvPr/>
        </p:nvPicPr>
        <p:blipFill>
          <a:blip r:embed="rId3"/>
          <a:stretch>
            <a:fillRect/>
          </a:stretch>
        </p:blipFill>
        <p:spPr>
          <a:xfrm>
            <a:off x="1244654" y="2600178"/>
            <a:ext cx="3980489" cy="1467888"/>
          </a:xfrm>
          <a:prstGeom prst="rect">
            <a:avLst/>
          </a:prstGeom>
        </p:spPr>
      </p:pic>
      <p:pic>
        <p:nvPicPr>
          <p:cNvPr id="8" name="Picture 7">
            <a:extLst>
              <a:ext uri="{FF2B5EF4-FFF2-40B4-BE49-F238E27FC236}">
                <a16:creationId xmlns:a16="http://schemas.microsoft.com/office/drawing/2014/main" id="{BA1C6E1B-2815-8860-AF64-56E6DC39E54A}"/>
              </a:ext>
            </a:extLst>
          </p:cNvPr>
          <p:cNvPicPr>
            <a:picLocks noChangeAspect="1"/>
          </p:cNvPicPr>
          <p:nvPr/>
        </p:nvPicPr>
        <p:blipFill>
          <a:blip r:embed="rId4"/>
          <a:stretch>
            <a:fillRect/>
          </a:stretch>
        </p:blipFill>
        <p:spPr>
          <a:xfrm>
            <a:off x="1244654" y="4169986"/>
            <a:ext cx="3980489" cy="1613895"/>
          </a:xfrm>
          <a:prstGeom prst="rect">
            <a:avLst/>
          </a:prstGeom>
        </p:spPr>
      </p:pic>
      <p:pic>
        <p:nvPicPr>
          <p:cNvPr id="10" name="Picture 9">
            <a:extLst>
              <a:ext uri="{FF2B5EF4-FFF2-40B4-BE49-F238E27FC236}">
                <a16:creationId xmlns:a16="http://schemas.microsoft.com/office/drawing/2014/main" id="{29E5335A-65A1-E20F-D674-CB8B6BABC08E}"/>
              </a:ext>
            </a:extLst>
          </p:cNvPr>
          <p:cNvPicPr>
            <a:picLocks noChangeAspect="1"/>
          </p:cNvPicPr>
          <p:nvPr/>
        </p:nvPicPr>
        <p:blipFill>
          <a:blip r:embed="rId5"/>
          <a:stretch>
            <a:fillRect/>
          </a:stretch>
        </p:blipFill>
        <p:spPr>
          <a:xfrm>
            <a:off x="6096000" y="2965885"/>
            <a:ext cx="4052994" cy="1851043"/>
          </a:xfrm>
          <a:prstGeom prst="rect">
            <a:avLst/>
          </a:prstGeom>
        </p:spPr>
      </p:pic>
    </p:spTree>
    <p:extLst>
      <p:ext uri="{BB962C8B-B14F-4D97-AF65-F5344CB8AC3E}">
        <p14:creationId xmlns:p14="http://schemas.microsoft.com/office/powerpoint/2010/main" val="3402812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2DC2F-F428-B6F4-2CA6-76F9598D44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2CCE5-DBCA-F475-FD9D-8602F9BFC964}"/>
              </a:ext>
            </a:extLst>
          </p:cNvPr>
          <p:cNvSpPr>
            <a:spLocks noGrp="1"/>
          </p:cNvSpPr>
          <p:nvPr>
            <p:ph type="title"/>
          </p:nvPr>
        </p:nvSpPr>
        <p:spPr/>
        <p:txBody>
          <a:bodyPr/>
          <a:lstStyle/>
          <a:p>
            <a:r>
              <a:rPr lang="en-US" dirty="0"/>
              <a:t>12.2 Implementing a Capacity-Bounded Stack Using an Array</a:t>
            </a:r>
          </a:p>
        </p:txBody>
      </p:sp>
      <p:pic>
        <p:nvPicPr>
          <p:cNvPr id="8" name="Content Placeholder 7">
            <a:extLst>
              <a:ext uri="{FF2B5EF4-FFF2-40B4-BE49-F238E27FC236}">
                <a16:creationId xmlns:a16="http://schemas.microsoft.com/office/drawing/2014/main" id="{FEE178FB-A9F2-C977-814E-FB6163BC01C4}"/>
              </a:ext>
            </a:extLst>
          </p:cNvPr>
          <p:cNvPicPr>
            <a:picLocks noGrp="1" noChangeAspect="1"/>
          </p:cNvPicPr>
          <p:nvPr>
            <p:ph idx="1"/>
          </p:nvPr>
        </p:nvPicPr>
        <p:blipFill>
          <a:blip r:embed="rId2"/>
          <a:stretch>
            <a:fillRect/>
          </a:stretch>
        </p:blipFill>
        <p:spPr>
          <a:xfrm>
            <a:off x="2430694" y="2274242"/>
            <a:ext cx="7309105" cy="3138679"/>
          </a:xfrm>
          <a:prstGeom prst="rect">
            <a:avLst/>
          </a:prstGeom>
        </p:spPr>
      </p:pic>
      <p:pic>
        <p:nvPicPr>
          <p:cNvPr id="4" name="Picture 3">
            <a:extLst>
              <a:ext uri="{FF2B5EF4-FFF2-40B4-BE49-F238E27FC236}">
                <a16:creationId xmlns:a16="http://schemas.microsoft.com/office/drawing/2014/main" id="{EEA8E049-4003-354D-FAB3-9D84E40D3F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77514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3C084-BB5C-410E-2385-7F4376A4D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470A7-492C-914D-69D9-B32F79CC84CC}"/>
              </a:ext>
            </a:extLst>
          </p:cNvPr>
          <p:cNvSpPr>
            <a:spLocks noGrp="1"/>
          </p:cNvSpPr>
          <p:nvPr>
            <p:ph type="title"/>
          </p:nvPr>
        </p:nvSpPr>
        <p:spPr/>
        <p:txBody>
          <a:bodyPr/>
          <a:lstStyle/>
          <a:p>
            <a:r>
              <a:rPr lang="en-US" dirty="0"/>
              <a:t>12.3 Implementing a Capacity-Unbounded Stack Using an Array</a:t>
            </a:r>
          </a:p>
        </p:txBody>
      </p:sp>
      <p:pic>
        <p:nvPicPr>
          <p:cNvPr id="4" name="Picture 3">
            <a:extLst>
              <a:ext uri="{FF2B5EF4-FFF2-40B4-BE49-F238E27FC236}">
                <a16:creationId xmlns:a16="http://schemas.microsoft.com/office/drawing/2014/main" id="{A4B68B4B-36D2-97EE-7938-858CEB3BF6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5921AF76-6FE2-48EB-3522-27DA89F883F0}"/>
              </a:ext>
            </a:extLst>
          </p:cNvPr>
          <p:cNvSpPr>
            <a:spLocks noGrp="1"/>
          </p:cNvSpPr>
          <p:nvPr>
            <p:ph idx="1"/>
          </p:nvPr>
        </p:nvSpPr>
        <p:spPr/>
        <p:txBody>
          <a:bodyPr/>
          <a:lstStyle/>
          <a:p>
            <a:r>
              <a:rPr lang="en-US" dirty="0"/>
              <a:t>make the arrays “resizable” and “grow” whenever we need more space</a:t>
            </a:r>
          </a:p>
          <a:p>
            <a:pPr lvl="1">
              <a:buFont typeface="Courier New" panose="02070309020205020404" pitchFamily="49" charset="0"/>
              <a:buChar char="o"/>
            </a:pPr>
            <a:r>
              <a:rPr lang="en-US" dirty="0"/>
              <a:t>In our implementation, we double the array’s current size</a:t>
            </a:r>
          </a:p>
          <a:p>
            <a:r>
              <a:rPr lang="en-US" dirty="0"/>
              <a:t>To optimize the amount of memory we are using, we could shrink the size of the data array if the user begins removing items from the stack, and the additional space is no longer needed</a:t>
            </a:r>
          </a:p>
          <a:p>
            <a:pPr lvl="1">
              <a:buFont typeface="Courier New" panose="02070309020205020404" pitchFamily="49" charset="0"/>
              <a:buChar char="o"/>
            </a:pPr>
            <a:r>
              <a:rPr lang="en-US" dirty="0"/>
              <a:t>halving the length of the underlying array if removing the topmost item from the stack would cause the height of the stack data structure to fall below 50% array capacity</a:t>
            </a:r>
          </a:p>
        </p:txBody>
      </p:sp>
    </p:spTree>
    <p:extLst>
      <p:ext uri="{BB962C8B-B14F-4D97-AF65-F5344CB8AC3E}">
        <p14:creationId xmlns:p14="http://schemas.microsoft.com/office/powerpoint/2010/main" val="205859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3191</TotalTime>
  <Words>518</Words>
  <Application>Microsoft Office PowerPoint</Application>
  <PresentationFormat>Widescreen</PresentationFormat>
  <Paragraphs>55</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Courier New</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12.1 What is a Stack?</vt:lpstr>
      <vt:lpstr>12.1 What is a Stack?</vt:lpstr>
      <vt:lpstr>12.1 What is a Stack?</vt:lpstr>
      <vt:lpstr>12.2 Implementing a Capacity-Bounded Stack Using an Array</vt:lpstr>
      <vt:lpstr>12.3 Implementing a Capacity-Unbounded Stack Using an Array</vt:lpstr>
      <vt:lpstr>PowerPoint Presentation</vt:lpstr>
      <vt:lpstr>PowerPoint Presentation</vt:lpstr>
      <vt:lpstr>12.4 Iterating through a Stack </vt:lpstr>
      <vt:lpstr>12.5 The Stack in Java Collections </vt:lpstr>
      <vt:lpstr>12.6 Advanced Stack Applications</vt:lpstr>
      <vt:lpstr>12.6 Advanced Stack Applications</vt:lpstr>
      <vt:lpstr>12.6 Advanced Stack Applications</vt:lpstr>
      <vt:lpstr>Which National Park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334</cp:revision>
  <dcterms:created xsi:type="dcterms:W3CDTF">2025-01-08T14:48:28Z</dcterms:created>
  <dcterms:modified xsi:type="dcterms:W3CDTF">2025-10-19T13:04:31Z</dcterms:modified>
</cp:coreProperties>
</file>